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3" r:id="rId5"/>
    <p:sldId id="260" r:id="rId6"/>
    <p:sldId id="259" r:id="rId7"/>
    <p:sldId id="278" r:id="rId8"/>
    <p:sldId id="269" r:id="rId9"/>
    <p:sldId id="268" r:id="rId10"/>
    <p:sldId id="266" r:id="rId11"/>
    <p:sldId id="270" r:id="rId12"/>
    <p:sldId id="279" r:id="rId13"/>
    <p:sldId id="280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FF0000"/>
    <a:srgbClr val="000000"/>
    <a:srgbClr val="3333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52" autoAdjust="0"/>
  </p:normalViewPr>
  <p:slideViewPr>
    <p:cSldViewPr>
      <p:cViewPr>
        <p:scale>
          <a:sx n="100" d="100"/>
          <a:sy n="100" d="100"/>
        </p:scale>
        <p:origin x="-27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81E0-30AE-4E26-A66C-E9603A164C2C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7A15-D156-4509-A716-3DC06EE0BC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E7FF-D842-4805-9B6E-F1DEAA95F66F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B7B7-3613-4330-982A-2D5EE9E1D2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E63E-2C7B-45B8-B0ED-13DDEEFA09A9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B27D-3E4E-4730-B29A-E21B23424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B549-E330-4DB1-940B-671059A1B952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7FED-C9FC-4B8E-8B60-1A9DD279E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11EAB-E4CD-4CEB-A4CA-F240DBDE1647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B84825-A7B4-4E72-AF80-0518916B0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7170" name="Прямоугольник 8"/>
          <p:cNvSpPr>
            <a:spLocks noChangeArrowheads="1"/>
          </p:cNvSpPr>
          <p:nvPr/>
        </p:nvSpPr>
        <p:spPr bwMode="auto">
          <a:xfrm>
            <a:off x="1511300" y="4579938"/>
            <a:ext cx="4572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</a:rPr>
              <a:t>Выполнила: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</a:rPr>
              <a:t>Воспитатель Вологодская В.В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611188" y="2205038"/>
            <a:ext cx="6927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4D00BF"/>
                </a:solidFill>
                <a:latin typeface="Times New Roman" pitchFamily="18" charset="0"/>
              </a:rPr>
              <a:t>Отчет о проделанной работе</a:t>
            </a:r>
          </a:p>
          <a:p>
            <a:pPr algn="ctr"/>
            <a:r>
              <a:rPr lang="ru-RU" sz="2000" b="1" i="1">
                <a:solidFill>
                  <a:srgbClr val="4D00BF"/>
                </a:solidFill>
                <a:latin typeface="Times New Roman" pitchFamily="18" charset="0"/>
              </a:rPr>
              <a:t>за летний оздоровительный период 2021 г.</a:t>
            </a:r>
          </a:p>
          <a:p>
            <a:pPr algn="ctr"/>
            <a:r>
              <a:rPr lang="ru-RU" sz="2000" b="1" i="1">
                <a:solidFill>
                  <a:srgbClr val="4D00BF"/>
                </a:solidFill>
                <a:latin typeface="Times New Roman" pitchFamily="18" charset="0"/>
              </a:rPr>
              <a:t>в подготовительной группе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JIyUkcp1yoU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476250"/>
            <a:ext cx="5605462" cy="4203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3XLspNYlzOo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00213"/>
            <a:ext cx="3725863" cy="4967287"/>
          </a:xfrm>
          <a:prstGeom prst="rect">
            <a:avLst/>
          </a:prstGeom>
          <a:noFill/>
        </p:spPr>
      </p:pic>
      <p:pic>
        <p:nvPicPr>
          <p:cNvPr id="20487" name="Picture 7" descr="I7wkPbpRkKU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1268413"/>
            <a:ext cx="3078163" cy="4103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476250"/>
            <a:ext cx="6875462" cy="97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latin typeface="Helvetica Neue"/>
                <a:cs typeface="Arial" panose="020B0604020202020204" pitchFamily="34" charset="0"/>
              </a:rPr>
              <a:t>    </a:t>
            </a:r>
            <a:r>
              <a:rPr lang="ru-RU" sz="20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Почему для всех ребят лета не хватает?</a:t>
            </a:r>
          </a:p>
          <a:p>
            <a:pPr algn="just">
              <a:defRPr/>
            </a:pPr>
            <a:r>
              <a:rPr lang="ru-RU" sz="20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—Лето, словно шоколад, очень быстро тает!</a:t>
            </a:r>
          </a:p>
          <a:p>
            <a:pPr algn="just">
              <a:defRPr/>
            </a:pPr>
            <a:endParaRPr lang="ru-RU" b="1" dirty="0">
              <a:solidFill>
                <a:srgbClr val="FF0000"/>
              </a:solidFill>
              <a:latin typeface="Helvetica Neue"/>
              <a:cs typeface="Arial" panose="020B0604020202020204" pitchFamily="34" charset="0"/>
            </a:endParaRPr>
          </a:p>
        </p:txBody>
      </p:sp>
      <p:pic>
        <p:nvPicPr>
          <p:cNvPr id="21508" name="Picture 4" descr="FEWnBcsqbM4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65400"/>
            <a:ext cx="3124200" cy="4165600"/>
          </a:xfrm>
          <a:prstGeom prst="rect">
            <a:avLst/>
          </a:prstGeom>
          <a:noFill/>
        </p:spPr>
      </p:pic>
      <p:pic>
        <p:nvPicPr>
          <p:cNvPr id="21509" name="Picture 5" descr="9GUNpYITF60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89138"/>
            <a:ext cx="3078162" cy="4103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15888"/>
            <a:ext cx="7704138" cy="37417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</a:p>
          <a:p>
            <a:pPr indent="449263"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</a:rPr>
              <a:t>Подводя итоги летней оздоровительной работы в нашей группе, можно сделать вывод, что нам  удалось организовать полноценный, интересный и насыщенный событиями и делами отдых дошкольников, успешно реализовать все поставленные воспитательно-образовательные задачи. Проведенная работа с детьми способствовала укреплению здоровья детей, их физическому,психическому,интеллектуальному и эстетическому развитию. В результате проведенной работы была снижена заболеваемость. Все запланированные мероприятия  по летней оздоровительной работе реализованы.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3795" name="Прямоугольник 8"/>
          <p:cNvSpPr>
            <a:spLocks noChangeArrowheads="1"/>
          </p:cNvSpPr>
          <p:nvPr/>
        </p:nvSpPr>
        <p:spPr bwMode="auto">
          <a:xfrm>
            <a:off x="1511300" y="4579938"/>
            <a:ext cx="4572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</a:rPr>
              <a:t>Выполнила: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</a:rPr>
              <a:t>Воспитатель Вологодская В.В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1547813" y="1557338"/>
            <a:ext cx="6927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4D00BF"/>
                </a:solidFill>
                <a:latin typeface="Times New Roman" pitchFamily="18" charset="0"/>
              </a:rPr>
              <a:t>Отчет о проделанной работе</a:t>
            </a:r>
          </a:p>
          <a:p>
            <a:pPr algn="ctr"/>
            <a:r>
              <a:rPr lang="ru-RU" sz="2000" b="1" i="1">
                <a:solidFill>
                  <a:srgbClr val="4D00BF"/>
                </a:solidFill>
                <a:latin typeface="Times New Roman" pitchFamily="18" charset="0"/>
              </a:rPr>
              <a:t>за летний оздоровительный период 2021 г.</a:t>
            </a:r>
          </a:p>
          <a:p>
            <a:pPr algn="ctr"/>
            <a:r>
              <a:rPr lang="ru-RU" sz="2000" b="1" i="1">
                <a:solidFill>
                  <a:srgbClr val="4D00BF"/>
                </a:solidFill>
                <a:latin typeface="Times New Roman" pitchFamily="18" charset="0"/>
              </a:rPr>
              <a:t>в подготовительной группе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539750" y="1412875"/>
            <a:ext cx="77041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ru-RU" b="1">
                <a:latin typeface="Times New Roman" pitchFamily="18" charset="0"/>
              </a:rPr>
              <a:t>Основная цель работы в летний оздоровительный период - сохранение и укрепление физического и психического здоровья детей с учетом их индивидуальных особенностей. Полное удовлетворение потребностей растущего организма в отдыхе, творческой деятельности и движении.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684213" y="333375"/>
            <a:ext cx="7056437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>
              <a:lnSpc>
                <a:spcPct val="115000"/>
              </a:lnSpc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На летний оздоровительный период были поставлены следующие задачи:</a:t>
            </a:r>
            <a:br>
              <a:rPr lang="ru-RU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1. Создать условия, обеспечивающие охрану жизни и укрепление здоровья детей, предупреждение заболеваемости и травматизма.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2. Реализовать систему мероприятий, направленных на оздоровление и физическое воспитание детей, развитие самостоятельности, инициативности, любознательности и познавательной активности дошкольников.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3. Проводить осуществление педагогического и санитарного просвещения родителей по вопросам воспитания и оздоровления детей в летний период.</a:t>
            </a:r>
            <a:br>
              <a:rPr lang="ru-RU" b="1">
                <a:latin typeface="Times New Roman" pitchFamily="18" charset="0"/>
              </a:rPr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684213" y="1844675"/>
            <a:ext cx="70564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>
              <a:lnSpc>
                <a:spcPct val="115000"/>
              </a:lnSpc>
            </a:pP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Приоритетные направлениями работы на летний период:</a:t>
            </a: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— физкультурно- оздоровительная работа;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— культурно- досуговая деятельность.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4225" y="341313"/>
            <a:ext cx="2232025" cy="207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6" name="Прямоугольник 6"/>
          <p:cNvSpPr>
            <a:spLocks noChangeArrowheads="1"/>
          </p:cNvSpPr>
          <p:nvPr/>
        </p:nvSpPr>
        <p:spPr bwMode="auto">
          <a:xfrm>
            <a:off x="323850" y="549275"/>
            <a:ext cx="2371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Столько света! Столько солнца! </a:t>
            </a:r>
            <a:br>
              <a:rPr lang="ru-RU" sz="1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Столько зелени кругом! </a:t>
            </a:r>
            <a:br>
              <a:rPr lang="ru-RU" sz="1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Наступило снова лето,</a:t>
            </a:r>
            <a:br>
              <a:rPr lang="ru-RU" sz="1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И тепло пришло к нам в дом.</a:t>
            </a:r>
          </a:p>
          <a:p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А вокруг так много света,</a:t>
            </a:r>
            <a:br>
              <a:rPr lang="ru-RU" sz="1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Пахнет елью и сосной.</a:t>
            </a:r>
            <a:br>
              <a:rPr lang="ru-RU" sz="1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Вот бы было так, что лето</a:t>
            </a:r>
            <a:br>
              <a:rPr lang="ru-RU" sz="1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Было целый год со мной!</a:t>
            </a:r>
          </a:p>
        </p:txBody>
      </p:sp>
      <p:sp>
        <p:nvSpPr>
          <p:cNvPr id="11267" name="AutoShape 9" descr="-mXClwsHbu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AutoShape 11" descr="-mXClwsHbuY"/>
          <p:cNvSpPr>
            <a:spLocks noChangeAspect="1" noChangeArrowheads="1"/>
          </p:cNvSpPr>
          <p:nvPr/>
        </p:nvSpPr>
        <p:spPr bwMode="auto">
          <a:xfrm>
            <a:off x="4714875" y="1990725"/>
            <a:ext cx="5495925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AutoShape 13" descr="-mXClwsHbu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AutoShape 15" descr="-mXClwsHbuY"/>
          <p:cNvSpPr>
            <a:spLocks noChangeAspect="1" noChangeArrowheads="1"/>
          </p:cNvSpPr>
          <p:nvPr/>
        </p:nvSpPr>
        <p:spPr bwMode="auto">
          <a:xfrm>
            <a:off x="4419600" y="1484313"/>
            <a:ext cx="209708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AutoShape 17" descr="-mXClwsHbuY"/>
          <p:cNvSpPr>
            <a:spLocks noChangeAspect="1" noChangeArrowheads="1"/>
          </p:cNvSpPr>
          <p:nvPr/>
        </p:nvSpPr>
        <p:spPr bwMode="auto">
          <a:xfrm>
            <a:off x="4714875" y="3362325"/>
            <a:ext cx="5495925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AutoShape 19" descr="-mXClwsHbuY"/>
          <p:cNvSpPr>
            <a:spLocks noChangeAspect="1" noChangeArrowheads="1"/>
          </p:cNvSpPr>
          <p:nvPr/>
        </p:nvSpPr>
        <p:spPr bwMode="auto">
          <a:xfrm>
            <a:off x="5553075" y="2819400"/>
            <a:ext cx="5495925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AutoShape 21" descr="-mXClwsHbu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4" name="Picture 23" descr="-mXClwsHbuY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19087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2133600"/>
            <a:ext cx="6983412" cy="1465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b="1"/>
              <a:t>Особое внимание было уделено образовательным областям: </a:t>
            </a:r>
            <a:endParaRPr lang="en-US" b="1"/>
          </a:p>
          <a:p>
            <a:pPr algn="just"/>
            <a:r>
              <a:rPr lang="ru-RU" b="1"/>
              <a:t>физическое развитие, речевое развитие, познавательное развитие, художественно-эстетическое развитие, социально коммуникативное развитие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50825" y="1557338"/>
            <a:ext cx="2800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До чего хорош денек!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Веет легкий ветерок.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Солнца летнего лучи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Так приятно горячи!</a:t>
            </a:r>
            <a:r>
              <a:rPr lang="ru-RU" sz="2000"/>
              <a:t> 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4341" name="Picture 5" descr="dzjgvedloB8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08050"/>
            <a:ext cx="3562350" cy="4748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2411413" y="30686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b="1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25" y="404813"/>
            <a:ext cx="2503488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400" b="1">
              <a:latin typeface="Times New Roman" pitchFamily="18" charset="0"/>
            </a:endParaRPr>
          </a:p>
        </p:txBody>
      </p:sp>
      <p:pic>
        <p:nvPicPr>
          <p:cNvPr id="17416" name="Picture 8" descr="5H5WwgBRjsw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33375"/>
            <a:ext cx="3816350" cy="4391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lySBXXIbt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92150"/>
            <a:ext cx="3975100" cy="5300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556</TotalTime>
  <Words>274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Times New Roman</vt:lpstr>
      <vt:lpstr>Calibri</vt:lpstr>
      <vt:lpstr>Helvetica Neue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Win8</dc:creator>
  <cp:lastModifiedBy>User</cp:lastModifiedBy>
  <cp:revision>58</cp:revision>
  <dcterms:created xsi:type="dcterms:W3CDTF">2016-08-02T15:51:44Z</dcterms:created>
  <dcterms:modified xsi:type="dcterms:W3CDTF">2021-08-29T14:13:58Z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2604882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